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3" r:id="rId3"/>
    <p:sldId id="257" r:id="rId4"/>
    <p:sldId id="270" r:id="rId5"/>
    <p:sldId id="258" r:id="rId6"/>
    <p:sldId id="271" r:id="rId7"/>
    <p:sldId id="259" r:id="rId8"/>
    <p:sldId id="273" r:id="rId9"/>
    <p:sldId id="272" r:id="rId10"/>
    <p:sldId id="274" r:id="rId11"/>
    <p:sldId id="275" r:id="rId12"/>
    <p:sldId id="276" r:id="rId13"/>
    <p:sldId id="277" r:id="rId14"/>
    <p:sldId id="278" r:id="rId15"/>
    <p:sldId id="262" r:id="rId16"/>
    <p:sldId id="280" r:id="rId17"/>
    <p:sldId id="267" r:id="rId18"/>
    <p:sldId id="281" r:id="rId19"/>
    <p:sldId id="268" r:id="rId20"/>
    <p:sldId id="264" r:id="rId21"/>
    <p:sldId id="265" r:id="rId22"/>
    <p:sldId id="269" r:id="rId23"/>
    <p:sldId id="282" r:id="rId24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152" y="6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" y="0"/>
            <a:ext cx="9906733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2095" y="1811864"/>
            <a:ext cx="5751272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2095" y="3598328"/>
            <a:ext cx="5751272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70869" y="5054602"/>
            <a:ext cx="729382" cy="279400"/>
          </a:xfrm>
        </p:spPr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095" y="5054602"/>
            <a:ext cx="4403598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85427" y="5054602"/>
            <a:ext cx="447940" cy="279400"/>
          </a:xfrm>
        </p:spPr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88144" y="3471329"/>
            <a:ext cx="553917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472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8" y="4815415"/>
            <a:ext cx="7365295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1782" y="1032934"/>
            <a:ext cx="768243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938" y="5382153"/>
            <a:ext cx="7365295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62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8" y="906873"/>
            <a:ext cx="7365295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7" y="4275666"/>
            <a:ext cx="7365297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85005" y="4140199"/>
            <a:ext cx="715696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86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528" y="982132"/>
            <a:ext cx="6933604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33550" y="3352800"/>
            <a:ext cx="6383865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5" y="4343401"/>
            <a:ext cx="736530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920800" y="905362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69629" y="2827870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85005" y="4140199"/>
            <a:ext cx="71451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47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41" y="3308581"/>
            <a:ext cx="7365289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40" y="4777381"/>
            <a:ext cx="736529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728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868" y="982132"/>
            <a:ext cx="6852265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274940" y="3639312"/>
            <a:ext cx="736529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7" y="4529667"/>
            <a:ext cx="7365297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951232" y="896895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87280" y="260772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85005" y="3429000"/>
            <a:ext cx="71451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725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7" y="982132"/>
            <a:ext cx="7365295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74940" y="3566160"/>
            <a:ext cx="7365291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8" y="4470401"/>
            <a:ext cx="7365295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85009" y="3429000"/>
            <a:ext cx="715695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226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4937" y="2490136"/>
            <a:ext cx="7365297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85005" y="2354670"/>
            <a:ext cx="715695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185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6389" y="906874"/>
            <a:ext cx="1753841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4940" y="906874"/>
            <a:ext cx="5325135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765971" y="906874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153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85004" y="2356260"/>
            <a:ext cx="71451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051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004" y="1641413"/>
            <a:ext cx="7145162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004" y="3734860"/>
            <a:ext cx="7145162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385005" y="3599392"/>
            <a:ext cx="714516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62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85004" y="2356260"/>
            <a:ext cx="71451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8" y="915338"/>
            <a:ext cx="736529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4938" y="2487168"/>
            <a:ext cx="361569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248" y="2487168"/>
            <a:ext cx="361569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982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40" y="2658533"/>
            <a:ext cx="361569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4940" y="3243263"/>
            <a:ext cx="361569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8651" y="2658533"/>
            <a:ext cx="361569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8651" y="3243263"/>
            <a:ext cx="361569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385005" y="2354670"/>
            <a:ext cx="71451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198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8" y="915338"/>
            <a:ext cx="7365296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85005" y="2354670"/>
            <a:ext cx="71451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19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077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7" y="1388534"/>
            <a:ext cx="27481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401" y="982133"/>
            <a:ext cx="4176834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937" y="3031065"/>
            <a:ext cx="27481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85005" y="2912533"/>
            <a:ext cx="252806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838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7" y="1883832"/>
            <a:ext cx="3934886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4992" y="1032933"/>
            <a:ext cx="3173585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938" y="3255432"/>
            <a:ext cx="3934884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26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915173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4938" y="915338"/>
            <a:ext cx="7365295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7" y="2490136"/>
            <a:ext cx="736529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6393" y="5960533"/>
            <a:ext cx="124397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D511B53-C3AF-462F-8D7F-FF0315F968C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938" y="5960533"/>
            <a:ext cx="5530056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1765" y="5960533"/>
            <a:ext cx="428469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996E0E7-605B-40EB-96A3-CE7504A85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1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9467" y="2507673"/>
            <a:ext cx="6612466" cy="992139"/>
          </a:xfrm>
        </p:spPr>
        <p:txBody>
          <a:bodyPr/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ЭНЦИКЛОПЕДИЯ </a:t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АРХИТЕКТУРНЫХ СТИЛЕЙ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7363" y="4350327"/>
            <a:ext cx="6194569" cy="992139"/>
          </a:xfrm>
        </p:spPr>
        <p:txBody>
          <a:bodyPr>
            <a:normAutofit fontScale="92500" lnSpcReduction="10000"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sz="1600" b="1" dirty="0"/>
              <a:t>А.М. Дюжаков</a:t>
            </a:r>
            <a:r>
              <a:rPr lang="ru-RU" sz="1600" dirty="0"/>
              <a:t>,</a:t>
            </a:r>
            <a:r>
              <a:rPr lang="ru-RU" sz="1600" b="1" dirty="0"/>
              <a:t> 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sz="1600" dirty="0"/>
              <a:t>директор МБУК 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sz="1600" dirty="0"/>
              <a:t>«Воротынский районный 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sz="1600" dirty="0"/>
              <a:t>краеведческий музей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176FC3-A1D8-461B-B5DD-9BABF2B2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r="16512" b="8720"/>
          <a:stretch/>
        </p:blipFill>
        <p:spPr>
          <a:xfrm>
            <a:off x="166255" y="110837"/>
            <a:ext cx="1233054" cy="113607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B2B7D9D-053D-454C-9C78-43514E6777ED}"/>
              </a:ext>
            </a:extLst>
          </p:cNvPr>
          <p:cNvSpPr txBox="1">
            <a:spLocks/>
          </p:cNvSpPr>
          <p:nvPr/>
        </p:nvSpPr>
        <p:spPr>
          <a:xfrm>
            <a:off x="1659467" y="1515534"/>
            <a:ext cx="6612466" cy="47952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ГОРОДСКОЙ ОКРУГ ВОРОТЫНСКИЙ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159446E-916C-4480-8127-C9C34632AAF0}"/>
              </a:ext>
            </a:extLst>
          </p:cNvPr>
          <p:cNvSpPr txBox="1">
            <a:spLocks/>
          </p:cNvSpPr>
          <p:nvPr/>
        </p:nvSpPr>
        <p:spPr>
          <a:xfrm>
            <a:off x="1634067" y="3429000"/>
            <a:ext cx="6612466" cy="58343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XVIII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– начало ХХ вв.</a:t>
            </a:r>
          </a:p>
        </p:txBody>
      </p:sp>
    </p:spTree>
    <p:extLst>
      <p:ext uri="{BB962C8B-B14F-4D97-AF65-F5344CB8AC3E}">
        <p14:creationId xmlns:p14="http://schemas.microsoft.com/office/powerpoint/2010/main" val="40968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Классицизм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EA4A1A6-D30D-4A9F-9B53-CB9F18D8923D}"/>
              </a:ext>
            </a:extLst>
          </p:cNvPr>
          <p:cNvSpPr txBox="1">
            <a:spLocks/>
          </p:cNvSpPr>
          <p:nvPr/>
        </p:nvSpPr>
        <p:spPr>
          <a:xfrm>
            <a:off x="609600" y="5223164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Собор в честь Покрова Пресвятой Богородицы</a:t>
            </a:r>
          </a:p>
          <a:p>
            <a:r>
              <a:rPr lang="ru-RU" sz="2800" dirty="0"/>
              <a:t>в р.п. Васильсурск. 1828 – 1946 гг.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AFFCE8F-01F3-4C69-8135-EE68C9E959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3"/>
          <a:stretch/>
        </p:blipFill>
        <p:spPr>
          <a:xfrm>
            <a:off x="1427018" y="2495057"/>
            <a:ext cx="2361344" cy="2728107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FADABF67-ED82-403D-AD34-E53209D066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t="4687" r="4693" b="10076"/>
          <a:stretch/>
        </p:blipFill>
        <p:spPr>
          <a:xfrm>
            <a:off x="4443145" y="2495057"/>
            <a:ext cx="4197088" cy="2728107"/>
          </a:xfrm>
        </p:spPr>
      </p:pic>
    </p:spTree>
    <p:extLst>
      <p:ext uri="{BB962C8B-B14F-4D97-AF65-F5344CB8AC3E}">
        <p14:creationId xmlns:p14="http://schemas.microsoft.com/office/powerpoint/2010/main" val="3494657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Классицизм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EA4A1A6-D30D-4A9F-9B53-CB9F18D8923D}"/>
              </a:ext>
            </a:extLst>
          </p:cNvPr>
          <p:cNvSpPr txBox="1">
            <a:spLocks/>
          </p:cNvSpPr>
          <p:nvPr/>
        </p:nvSpPr>
        <p:spPr>
          <a:xfrm>
            <a:off x="609600" y="5223164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Храм в честь иконы Божией Матери «Знамение» </a:t>
            </a:r>
          </a:p>
          <a:p>
            <a:r>
              <a:rPr lang="ru-RU" sz="2800" dirty="0"/>
              <a:t>в с. Быковка. 1829 г.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EC58C594-D31F-4E95-9A68-B5EDA330FC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02" y="2515743"/>
            <a:ext cx="3845590" cy="2563726"/>
          </a:xfr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4EDC355F-CFF2-40C5-B86E-3A3308F434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9" y="2519337"/>
            <a:ext cx="3408074" cy="2560132"/>
          </a:xfrm>
          <a:noFill/>
        </p:spPr>
      </p:pic>
    </p:spTree>
    <p:extLst>
      <p:ext uri="{BB962C8B-B14F-4D97-AF65-F5344CB8AC3E}">
        <p14:creationId xmlns:p14="http://schemas.microsoft.com/office/powerpoint/2010/main" val="33119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Классицизм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EA4A1A6-D30D-4A9F-9B53-CB9F18D8923D}"/>
              </a:ext>
            </a:extLst>
          </p:cNvPr>
          <p:cNvSpPr txBox="1">
            <a:spLocks/>
          </p:cNvSpPr>
          <p:nvPr/>
        </p:nvSpPr>
        <p:spPr>
          <a:xfrm>
            <a:off x="609600" y="5223164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Храм в честь Рождества Христова </a:t>
            </a:r>
          </a:p>
          <a:p>
            <a:r>
              <a:rPr lang="ru-RU" sz="2800" dirty="0"/>
              <a:t>в с. Быковка. 1830 г.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2222654-9860-4686-804F-31B8ECBEE6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61" y="2508760"/>
            <a:ext cx="3739347" cy="2757588"/>
          </a:xfr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526B7B58-47A0-497A-90E0-6573FFB97B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 t="5789" r="26530" b="24676"/>
          <a:stretch/>
        </p:blipFill>
        <p:spPr>
          <a:xfrm>
            <a:off x="5396893" y="2487168"/>
            <a:ext cx="3617846" cy="2735996"/>
          </a:xfrm>
        </p:spPr>
      </p:pic>
    </p:spTree>
    <p:extLst>
      <p:ext uri="{BB962C8B-B14F-4D97-AF65-F5344CB8AC3E}">
        <p14:creationId xmlns:p14="http://schemas.microsoft.com/office/powerpoint/2010/main" val="181953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Классицизм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EA4A1A6-D30D-4A9F-9B53-CB9F18D8923D}"/>
              </a:ext>
            </a:extLst>
          </p:cNvPr>
          <p:cNvSpPr txBox="1">
            <a:spLocks/>
          </p:cNvSpPr>
          <p:nvPr/>
        </p:nvSpPr>
        <p:spPr>
          <a:xfrm>
            <a:off x="609600" y="5223164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Усадебный дом Демидовых в с. Быковка. 1832 г.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9C500D0-DDCE-4285-A829-1FD824EE1D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5" y="2515743"/>
            <a:ext cx="4061132" cy="2707421"/>
          </a:xfr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B3FF1629-C3A2-4B16-8369-8C887A2D2D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2510921"/>
            <a:ext cx="3616325" cy="2712243"/>
          </a:xfrm>
        </p:spPr>
      </p:pic>
    </p:spTree>
    <p:extLst>
      <p:ext uri="{BB962C8B-B14F-4D97-AF65-F5344CB8AC3E}">
        <p14:creationId xmlns:p14="http://schemas.microsoft.com/office/powerpoint/2010/main" val="187084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Классицизм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DD1B2402-260E-42DB-9477-185201F4896F}"/>
              </a:ext>
            </a:extLst>
          </p:cNvPr>
          <p:cNvSpPr txBox="1">
            <a:spLocks/>
          </p:cNvSpPr>
          <p:nvPr/>
        </p:nvSpPr>
        <p:spPr>
          <a:xfrm>
            <a:off x="595745" y="5199411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Храм в честь Нерукотворного Образа Спасителя </a:t>
            </a:r>
          </a:p>
          <a:p>
            <a:r>
              <a:rPr lang="ru-RU" sz="2800" dirty="0"/>
              <a:t>в с. Осинки. 1840 год.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BCDCEA8-0F9A-4D95-9CF0-0D9AFDEDDF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r="4965" b="9879"/>
          <a:stretch/>
        </p:blipFill>
        <p:spPr>
          <a:xfrm>
            <a:off x="5111576" y="2487169"/>
            <a:ext cx="3788590" cy="2712242"/>
          </a:xfr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43D0AB02-39E5-4FD8-89C2-B867EBBED4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4" y="2493490"/>
            <a:ext cx="3616325" cy="2705921"/>
          </a:xfrm>
        </p:spPr>
      </p:pic>
    </p:spTree>
    <p:extLst>
      <p:ext uri="{BB962C8B-B14F-4D97-AF65-F5344CB8AC3E}">
        <p14:creationId xmlns:p14="http://schemas.microsoft.com/office/powerpoint/2010/main" val="2237535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Русско-византийский стиль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1539E02-0BA3-4629-89A2-8DC9BE8616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3" t="10007" r="16205" b="31995"/>
          <a:stretch/>
        </p:blipFill>
        <p:spPr>
          <a:xfrm>
            <a:off x="1061049" y="2451219"/>
            <a:ext cx="3616325" cy="2702175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701E881E-A02E-433D-9672-5AE9CFC8FA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28" y="2451219"/>
            <a:ext cx="3616325" cy="2676080"/>
          </a:xfr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35153CC-DAF3-40BB-A6D5-4634DBAF68E4}"/>
              </a:ext>
            </a:extLst>
          </p:cNvPr>
          <p:cNvSpPr txBox="1">
            <a:spLocks/>
          </p:cNvSpPr>
          <p:nvPr/>
        </p:nvSpPr>
        <p:spPr>
          <a:xfrm>
            <a:off x="1265767" y="5199411"/>
            <a:ext cx="7365295" cy="8441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Храм в честь первоверховных апостолов                  Петра и Павла в с. Криуши. 1845 год.</a:t>
            </a:r>
          </a:p>
        </p:txBody>
      </p:sp>
    </p:spTree>
    <p:extLst>
      <p:ext uri="{BB962C8B-B14F-4D97-AF65-F5344CB8AC3E}">
        <p14:creationId xmlns:p14="http://schemas.microsoft.com/office/powerpoint/2010/main" val="330109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Русско-византийский стиль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FE5F86E-07BF-4F09-ACA8-A421614C96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0"/>
          <a:stretch/>
        </p:blipFill>
        <p:spPr>
          <a:xfrm>
            <a:off x="3093725" y="2451218"/>
            <a:ext cx="3709700" cy="2771946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19B943A0-F0F8-47B2-8C72-1CC636AE70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93" y="2478409"/>
            <a:ext cx="1847964" cy="2771946"/>
          </a:xfr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D2ABBCE-CEB2-46E2-A05C-7CE4399458AD}"/>
              </a:ext>
            </a:extLst>
          </p:cNvPr>
          <p:cNvSpPr txBox="1">
            <a:spLocks/>
          </p:cNvSpPr>
          <p:nvPr/>
        </p:nvSpPr>
        <p:spPr>
          <a:xfrm>
            <a:off x="609600" y="5223164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Храм в честь Покрова Пресвятой Богородицы</a:t>
            </a:r>
          </a:p>
          <a:p>
            <a:r>
              <a:rPr lang="ru-RU" sz="2800" dirty="0"/>
              <a:t>в с. Покровский Майдан. 1864 г.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367594-A128-44BD-88EE-9D2EFEF29D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624"/>
          <a:stretch/>
        </p:blipFill>
        <p:spPr>
          <a:xfrm>
            <a:off x="787643" y="2505600"/>
            <a:ext cx="1839115" cy="274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9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9D6F5-F123-4D62-AFF0-857737DE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Эклектика 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A56DCA5-664F-40CC-8176-2BFCBD97F7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54" y="2487168"/>
            <a:ext cx="3713936" cy="2475957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0DAEBE21-3C60-4814-8B17-058E6794EC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69" y="2487168"/>
            <a:ext cx="3301277" cy="2475957"/>
          </a:xfr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8B5C1C4F-9749-4C3B-9C65-61D8909E0144}"/>
              </a:ext>
            </a:extLst>
          </p:cNvPr>
          <p:cNvSpPr txBox="1">
            <a:spLocks/>
          </p:cNvSpPr>
          <p:nvPr/>
        </p:nvSpPr>
        <p:spPr>
          <a:xfrm>
            <a:off x="609600" y="5223164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Усадебный дом Демидовых в с. Покровский Майдан. 1850-1860-е гг. </a:t>
            </a:r>
          </a:p>
        </p:txBody>
      </p:sp>
    </p:spTree>
    <p:extLst>
      <p:ext uri="{BB962C8B-B14F-4D97-AF65-F5344CB8AC3E}">
        <p14:creationId xmlns:p14="http://schemas.microsoft.com/office/powerpoint/2010/main" val="18084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9D6F5-F123-4D62-AFF0-857737DE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Поздний классицизм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A33718B-06E5-4BBF-A15A-0014494B2C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68" r="-1332" b="29020"/>
          <a:stretch/>
        </p:blipFill>
        <p:spPr>
          <a:xfrm>
            <a:off x="4011225" y="2555552"/>
            <a:ext cx="2080683" cy="2213169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9EAF69-D481-4560-A557-95B5EFDFE1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r="9923"/>
          <a:stretch/>
        </p:blipFill>
        <p:spPr>
          <a:xfrm>
            <a:off x="803564" y="2555552"/>
            <a:ext cx="2731388" cy="22131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785FC1-4271-4927-BF74-71366E7FB0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9"/>
          <a:stretch/>
        </p:blipFill>
        <p:spPr>
          <a:xfrm>
            <a:off x="6568181" y="2555552"/>
            <a:ext cx="2534255" cy="221316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C91BBDD-E2E2-4EE0-B753-C01432A702AE}"/>
              </a:ext>
            </a:extLst>
          </p:cNvPr>
          <p:cNvSpPr txBox="1">
            <a:spLocks/>
          </p:cNvSpPr>
          <p:nvPr/>
        </p:nvSpPr>
        <p:spPr>
          <a:xfrm>
            <a:off x="609600" y="5223164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Храм в честь апостола Иоанна Богослова</a:t>
            </a:r>
          </a:p>
          <a:p>
            <a:r>
              <a:rPr lang="ru-RU" sz="2800" dirty="0"/>
              <a:t>в с. </a:t>
            </a:r>
            <a:r>
              <a:rPr lang="ru-RU" sz="2800" dirty="0" err="1"/>
              <a:t>Огневский</a:t>
            </a:r>
            <a:r>
              <a:rPr lang="ru-RU" sz="2800" dirty="0"/>
              <a:t> Майдан. 1885 г.</a:t>
            </a:r>
          </a:p>
        </p:txBody>
      </p:sp>
    </p:spTree>
    <p:extLst>
      <p:ext uri="{BB962C8B-B14F-4D97-AF65-F5344CB8AC3E}">
        <p14:creationId xmlns:p14="http://schemas.microsoft.com/office/powerpoint/2010/main" val="306528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9D6F5-F123-4D62-AFF0-857737DE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«Русский стиль». Шатер.  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ED3F6FF-4ECE-439B-B30D-1932038A7C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 r="10674"/>
          <a:stretch/>
        </p:blipFill>
        <p:spPr>
          <a:xfrm>
            <a:off x="6232624" y="2485231"/>
            <a:ext cx="2849033" cy="2410883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5CBA2A8A-B105-459A-867E-3C11C2F0F9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72" y="2485230"/>
            <a:ext cx="1607255" cy="2410883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97C79B-CA0B-451D-9834-89280833DD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7619"/>
          <a:stretch/>
        </p:blipFill>
        <p:spPr>
          <a:xfrm>
            <a:off x="824342" y="2485230"/>
            <a:ext cx="2896791" cy="2410883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9DF6225-C59B-4238-9AD5-F0FE6FC5D645}"/>
              </a:ext>
            </a:extLst>
          </p:cNvPr>
          <p:cNvSpPr txBox="1">
            <a:spLocks/>
          </p:cNvSpPr>
          <p:nvPr/>
        </p:nvSpPr>
        <p:spPr>
          <a:xfrm>
            <a:off x="609600" y="5223164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Храм в честь Покрова Пресвятой Богородицы</a:t>
            </a:r>
          </a:p>
          <a:p>
            <a:r>
              <a:rPr lang="ru-RU" sz="2800" dirty="0"/>
              <a:t>в с. Каменка. 1885 г.</a:t>
            </a:r>
          </a:p>
        </p:txBody>
      </p:sp>
    </p:spTree>
    <p:extLst>
      <p:ext uri="{BB962C8B-B14F-4D97-AF65-F5344CB8AC3E}">
        <p14:creationId xmlns:p14="http://schemas.microsoft.com/office/powerpoint/2010/main" val="3497815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1385C-C55F-400E-877C-8FA8BFF1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История архитектуры 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XVIII –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начала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XX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вв.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CC79B9-5C55-4D68-8317-BEFE7054E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855" y="2490136"/>
            <a:ext cx="8382000" cy="3444997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Воротынский районный краеведческий музей предлагает Вашему вниманию фотоальбом, к котором представлены объекты культурного наследия, </a:t>
            </a:r>
            <a:r>
              <a:rPr lang="ru-RU" b="1"/>
              <a:t>позволяющие проследить </a:t>
            </a:r>
            <a:r>
              <a:rPr lang="ru-RU" b="1" dirty="0"/>
              <a:t>развитие русской архитектуры, формирования ее стилевых особенностей на протяжении двух столетий – </a:t>
            </a:r>
            <a:r>
              <a:rPr lang="en-US" b="1" dirty="0"/>
              <a:t>XVIII – </a:t>
            </a:r>
            <a:r>
              <a:rPr lang="ru-RU" b="1" dirty="0"/>
              <a:t>начала </a:t>
            </a:r>
            <a:r>
              <a:rPr lang="en-US" b="1" dirty="0"/>
              <a:t>XX </a:t>
            </a:r>
            <a:r>
              <a:rPr lang="ru-RU" b="1" dirty="0"/>
              <a:t>вв. на территории городского округа Воротынский.</a:t>
            </a:r>
          </a:p>
        </p:txBody>
      </p:sp>
    </p:spTree>
    <p:extLst>
      <p:ext uri="{BB962C8B-B14F-4D97-AF65-F5344CB8AC3E}">
        <p14:creationId xmlns:p14="http://schemas.microsoft.com/office/powerpoint/2010/main" val="84512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«Русский стиль»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7D7BB93-14FE-46F7-AACA-5A2200CC15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75" y="2510646"/>
            <a:ext cx="3556000" cy="2667000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2C39CBE-DA18-424B-86BE-5615BCAB26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02" y="2510645"/>
            <a:ext cx="3973080" cy="2700801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4B9AC35-0A95-4F7B-85DD-232888739D91}"/>
              </a:ext>
            </a:extLst>
          </p:cNvPr>
          <p:cNvSpPr txBox="1">
            <a:spLocks/>
          </p:cNvSpPr>
          <p:nvPr/>
        </p:nvSpPr>
        <p:spPr>
          <a:xfrm>
            <a:off x="609600" y="5223164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Дом купцов Рябовых в р.п. Воротынец. </a:t>
            </a:r>
          </a:p>
          <a:p>
            <a:r>
              <a:rPr lang="ru-RU" sz="2800" dirty="0"/>
              <a:t>Конец </a:t>
            </a:r>
            <a:r>
              <a:rPr lang="en-US" sz="2800" dirty="0"/>
              <a:t>XIX </a:t>
            </a:r>
            <a:r>
              <a:rPr lang="ru-RU" sz="2800" dirty="0"/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3963856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«Русский стиль»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F5A51A8-598D-4C1C-A262-4BFA3186F5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5" y="2510921"/>
            <a:ext cx="3616325" cy="2712243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EDB9D3AF-06B2-462D-AB92-9725FEA471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38" y="2510921"/>
            <a:ext cx="3616325" cy="2712243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53692D6-2AD8-4879-B070-FD84FFBCF680}"/>
              </a:ext>
            </a:extLst>
          </p:cNvPr>
          <p:cNvSpPr txBox="1">
            <a:spLocks/>
          </p:cNvSpPr>
          <p:nvPr/>
        </p:nvSpPr>
        <p:spPr>
          <a:xfrm>
            <a:off x="609600" y="5223164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Дома купцов </a:t>
            </a:r>
            <a:r>
              <a:rPr lang="ru-RU" sz="2800" dirty="0" err="1"/>
              <a:t>Яловицыных</a:t>
            </a:r>
            <a:r>
              <a:rPr lang="ru-RU" sz="2800" dirty="0"/>
              <a:t> и Афанасьевых </a:t>
            </a:r>
          </a:p>
          <a:p>
            <a:r>
              <a:rPr lang="ru-RU" sz="2800" dirty="0"/>
              <a:t>в р.п. Воротынец. Конец </a:t>
            </a:r>
            <a:r>
              <a:rPr lang="en-US" sz="2800" dirty="0"/>
              <a:t>XIX </a:t>
            </a:r>
            <a:r>
              <a:rPr lang="ru-RU" sz="2800" dirty="0"/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2250071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9D6F5-F123-4D62-AFF0-857737DE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«Русский стиль»</a:t>
            </a: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73BC5150-C3B5-44C2-8A62-C553ACEB87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40" y="2521959"/>
            <a:ext cx="3616325" cy="2683242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98067409-14A5-4FF3-8E2E-027411A1BA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36" y="2521959"/>
            <a:ext cx="3616325" cy="2705921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6D179D5-9829-4AD4-A222-4C048D01EEFD}"/>
              </a:ext>
            </a:extLst>
          </p:cNvPr>
          <p:cNvSpPr txBox="1">
            <a:spLocks/>
          </p:cNvSpPr>
          <p:nvPr/>
        </p:nvSpPr>
        <p:spPr>
          <a:xfrm>
            <a:off x="609600" y="5223164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Храм в честь архистратига Божия Михаила </a:t>
            </a:r>
          </a:p>
          <a:p>
            <a:r>
              <a:rPr lang="ru-RU" sz="2800" dirty="0"/>
              <a:t>в с. </a:t>
            </a:r>
            <a:r>
              <a:rPr lang="ru-RU" sz="2800" dirty="0" err="1"/>
              <a:t>Семьяны</a:t>
            </a:r>
            <a:r>
              <a:rPr lang="ru-RU" sz="2800" dirty="0"/>
              <a:t>. 1912 г. Арх. А. К. Никитин.</a:t>
            </a:r>
          </a:p>
        </p:txBody>
      </p:sp>
    </p:spTree>
    <p:extLst>
      <p:ext uri="{BB962C8B-B14F-4D97-AF65-F5344CB8AC3E}">
        <p14:creationId xmlns:p14="http://schemas.microsoft.com/office/powerpoint/2010/main" val="127873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773F6-B051-4E5C-9CDC-CA121B444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Модерн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0192EB6-D4A5-4789-9EB2-5C4C682BEC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t="17177" r="7436" b="5924"/>
          <a:stretch/>
        </p:blipFill>
        <p:spPr>
          <a:xfrm>
            <a:off x="886692" y="2507672"/>
            <a:ext cx="5263600" cy="3228110"/>
          </a:xfr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E877F59-327A-4B8B-83F8-DD85795A5EBE}"/>
              </a:ext>
            </a:extLst>
          </p:cNvPr>
          <p:cNvSpPr txBox="1">
            <a:spLocks/>
          </p:cNvSpPr>
          <p:nvPr/>
        </p:nvSpPr>
        <p:spPr>
          <a:xfrm>
            <a:off x="6150292" y="3061854"/>
            <a:ext cx="3146108" cy="19257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Жилой дом</a:t>
            </a:r>
          </a:p>
          <a:p>
            <a:r>
              <a:rPr lang="ru-RU" sz="2800" dirty="0"/>
              <a:t>в р.п. Васильсурск. Конец </a:t>
            </a:r>
            <a:r>
              <a:rPr lang="en-US" sz="2800" dirty="0"/>
              <a:t>XIX </a:t>
            </a:r>
            <a:r>
              <a:rPr lang="ru-RU" sz="2800" dirty="0"/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2541566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Древнерусское зодчество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27517E-4CEF-45ED-B3C4-431086DA96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" y="2487168"/>
            <a:ext cx="3616325" cy="2712243"/>
          </a:xfr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4E4F56-8731-4885-8223-7AA00C6498A2}"/>
              </a:ext>
            </a:extLst>
          </p:cNvPr>
          <p:cNvSpPr txBox="1">
            <a:spLocks/>
          </p:cNvSpPr>
          <p:nvPr/>
        </p:nvSpPr>
        <p:spPr>
          <a:xfrm>
            <a:off x="1265767" y="5199411"/>
            <a:ext cx="7365295" cy="8441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Храм в честь Казанской иконы Божией Матери в сл. Хмелевка (р.п. Васильсурск). 1708 год.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1B47B83-F82E-40BC-9384-703C63C689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348" y="2487168"/>
            <a:ext cx="3650395" cy="2712243"/>
          </a:xfrm>
        </p:spPr>
      </p:pic>
    </p:spTree>
    <p:extLst>
      <p:ext uri="{BB962C8B-B14F-4D97-AF65-F5344CB8AC3E}">
        <p14:creationId xmlns:p14="http://schemas.microsoft.com/office/powerpoint/2010/main" val="4190855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Древнерусское зодчество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4E4F56-8731-4885-8223-7AA00C6498A2}"/>
              </a:ext>
            </a:extLst>
          </p:cNvPr>
          <p:cNvSpPr txBox="1">
            <a:spLocks/>
          </p:cNvSpPr>
          <p:nvPr/>
        </p:nvSpPr>
        <p:spPr>
          <a:xfrm>
            <a:off x="1265767" y="5199411"/>
            <a:ext cx="7365295" cy="10766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dirty="0"/>
              <a:t>Храм в честь Казанской иконы Божией Матери </a:t>
            </a:r>
          </a:p>
          <a:p>
            <a:r>
              <a:rPr lang="ru-RU" sz="2600" dirty="0"/>
              <a:t>в сл. Хмелевка (р.п. Васильсурск). 1708 год. </a:t>
            </a:r>
          </a:p>
          <a:p>
            <a:r>
              <a:rPr lang="ru-RU" sz="2600" dirty="0"/>
              <a:t>Детали внешнего декора</a:t>
            </a:r>
            <a:r>
              <a:rPr lang="ru-RU" sz="2800" dirty="0"/>
              <a:t>.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0AE5792-4D66-426A-BECC-D6EC1A5B63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33" y="2407863"/>
            <a:ext cx="2036542" cy="2715390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665991A9-80D1-4CB0-ABF0-061C5CDB26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314" y="2407863"/>
            <a:ext cx="2036541" cy="2715388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1C4DE3F-59A1-4788-8208-CC0A7FCD8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27" y="2351613"/>
            <a:ext cx="2036542" cy="27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03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Барокко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2D9525-3E55-4B8D-BED6-FA02AE91BD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08" y="2496200"/>
            <a:ext cx="3616325" cy="269868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67" y="2496200"/>
            <a:ext cx="2590480" cy="2703461"/>
          </a:xfr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FEE79E2-182F-4DBF-852B-C2BDEF34EC15}"/>
              </a:ext>
            </a:extLst>
          </p:cNvPr>
          <p:cNvSpPr txBox="1">
            <a:spLocks/>
          </p:cNvSpPr>
          <p:nvPr/>
        </p:nvSpPr>
        <p:spPr>
          <a:xfrm>
            <a:off x="1265767" y="5199411"/>
            <a:ext cx="7365295" cy="8441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Храм в честь первоверховных апостолов                  Петра и Павла в с. </a:t>
            </a:r>
            <a:r>
              <a:rPr lang="ru-RU" dirty="0" err="1"/>
              <a:t>Шокино</a:t>
            </a:r>
            <a:r>
              <a:rPr lang="ru-RU" dirty="0"/>
              <a:t>. 1765 год.</a:t>
            </a:r>
          </a:p>
        </p:txBody>
      </p:sp>
    </p:spTree>
    <p:extLst>
      <p:ext uri="{BB962C8B-B14F-4D97-AF65-F5344CB8AC3E}">
        <p14:creationId xmlns:p14="http://schemas.microsoft.com/office/powerpoint/2010/main" val="1082321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Барокко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FEE79E2-182F-4DBF-852B-C2BDEF34EC15}"/>
              </a:ext>
            </a:extLst>
          </p:cNvPr>
          <p:cNvSpPr txBox="1">
            <a:spLocks/>
          </p:cNvSpPr>
          <p:nvPr/>
        </p:nvSpPr>
        <p:spPr>
          <a:xfrm>
            <a:off x="609600" y="5078334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Храм в честь первоверховных апостолов Петра и Павла </a:t>
            </a:r>
          </a:p>
          <a:p>
            <a:r>
              <a:rPr lang="ru-RU" sz="2800" dirty="0"/>
              <a:t>в с. </a:t>
            </a:r>
            <a:r>
              <a:rPr lang="ru-RU" sz="2800" dirty="0" err="1"/>
              <a:t>Шокино</a:t>
            </a:r>
            <a:r>
              <a:rPr lang="ru-RU" sz="2800" dirty="0"/>
              <a:t>. 1783 год.</a:t>
            </a:r>
          </a:p>
          <a:p>
            <a:r>
              <a:rPr lang="ru-RU" sz="2800" dirty="0"/>
              <a:t>Обрушился в мае 2012 г.</a:t>
            </a:r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1705C0AF-7B3C-453C-A04E-14356EE914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18" y="2412004"/>
            <a:ext cx="3572504" cy="2381669"/>
          </a:xfrm>
        </p:spPr>
      </p:pic>
      <p:pic>
        <p:nvPicPr>
          <p:cNvPr id="22" name="Объект 21">
            <a:extLst>
              <a:ext uri="{FF2B5EF4-FFF2-40B4-BE49-F238E27FC236}">
                <a16:creationId xmlns:a16="http://schemas.microsoft.com/office/drawing/2014/main" id="{0AAC3E14-D83C-431B-A482-322130E1FF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05" y="2503866"/>
            <a:ext cx="3053077" cy="2289807"/>
          </a:xfrm>
        </p:spPr>
      </p:pic>
    </p:spTree>
    <p:extLst>
      <p:ext uri="{BB962C8B-B14F-4D97-AF65-F5344CB8AC3E}">
        <p14:creationId xmlns:p14="http://schemas.microsoft.com/office/powerpoint/2010/main" val="254574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Классицизм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82" y="2487167"/>
            <a:ext cx="3896175" cy="2597450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14D5F11A-CA08-4C3A-A2D1-E46A8217EF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43" y="2487167"/>
            <a:ext cx="3896177" cy="2597451"/>
          </a:xfr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B34262A-693B-4843-B68E-736F2BABF541}"/>
              </a:ext>
            </a:extLst>
          </p:cNvPr>
          <p:cNvSpPr txBox="1">
            <a:spLocks/>
          </p:cNvSpPr>
          <p:nvPr/>
        </p:nvSpPr>
        <p:spPr>
          <a:xfrm>
            <a:off x="595745" y="5199411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Храм в честь Тихвинской иконы Божией Матери </a:t>
            </a:r>
          </a:p>
          <a:p>
            <a:r>
              <a:rPr lang="ru-RU" sz="2800" dirty="0"/>
              <a:t>в с. </a:t>
            </a:r>
            <a:r>
              <a:rPr lang="ru-RU" sz="2800" dirty="0" err="1"/>
              <a:t>Кекино</a:t>
            </a:r>
            <a:r>
              <a:rPr lang="ru-RU" sz="2800" dirty="0"/>
              <a:t>. 1814 год.</a:t>
            </a:r>
          </a:p>
        </p:txBody>
      </p:sp>
    </p:spTree>
    <p:extLst>
      <p:ext uri="{BB962C8B-B14F-4D97-AF65-F5344CB8AC3E}">
        <p14:creationId xmlns:p14="http://schemas.microsoft.com/office/powerpoint/2010/main" val="2325526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Классицизм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BD9E81A0-CC86-4861-986A-3101C20C75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53" y="2497151"/>
            <a:ext cx="1852505" cy="2749563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6E9837-D08D-45B4-A195-465FCD0C4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05" y="2497152"/>
            <a:ext cx="1833041" cy="2749562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DD1B2402-260E-42DB-9477-185201F4896F}"/>
              </a:ext>
            </a:extLst>
          </p:cNvPr>
          <p:cNvSpPr txBox="1">
            <a:spLocks/>
          </p:cNvSpPr>
          <p:nvPr/>
        </p:nvSpPr>
        <p:spPr>
          <a:xfrm>
            <a:off x="595745" y="5199411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Храм в честь Нерукотворного Образа Спасителя </a:t>
            </a:r>
          </a:p>
          <a:p>
            <a:r>
              <a:rPr lang="ru-RU" sz="2800" dirty="0"/>
              <a:t>в р.п. Воротынец. 1814 год.</a:t>
            </a:r>
          </a:p>
        </p:txBody>
      </p:sp>
      <p:pic>
        <p:nvPicPr>
          <p:cNvPr id="24" name="Объект 23">
            <a:extLst>
              <a:ext uri="{FF2B5EF4-FFF2-40B4-BE49-F238E27FC236}">
                <a16:creationId xmlns:a16="http://schemas.microsoft.com/office/drawing/2014/main" id="{6289811E-9E42-48C8-90FB-0BF911FB3F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35" y="2497152"/>
            <a:ext cx="3808575" cy="2749562"/>
          </a:xfrm>
        </p:spPr>
      </p:pic>
    </p:spTree>
    <p:extLst>
      <p:ext uri="{BB962C8B-B14F-4D97-AF65-F5344CB8AC3E}">
        <p14:creationId xmlns:p14="http://schemas.microsoft.com/office/powerpoint/2010/main" val="94791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Классицизм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D536219C-C8E1-4D0A-A5B0-AEE6B29DB6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08" y="2521527"/>
            <a:ext cx="3616325" cy="2808893"/>
          </a:xfrm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48D51AEC-AE85-4F3E-9A56-2B15FC8965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38" y="2518964"/>
            <a:ext cx="3034000" cy="2811456"/>
          </a:xfr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EA4A1A6-D30D-4A9F-9B53-CB9F18D8923D}"/>
              </a:ext>
            </a:extLst>
          </p:cNvPr>
          <p:cNvSpPr txBox="1">
            <a:spLocks/>
          </p:cNvSpPr>
          <p:nvPr/>
        </p:nvSpPr>
        <p:spPr>
          <a:xfrm>
            <a:off x="609600" y="5330420"/>
            <a:ext cx="8686800" cy="1104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Храм в честь Вознесения Господня</a:t>
            </a:r>
          </a:p>
          <a:p>
            <a:r>
              <a:rPr lang="ru-RU" sz="2800" dirty="0"/>
              <a:t>в с. </a:t>
            </a:r>
            <a:r>
              <a:rPr lang="ru-RU" sz="2800" dirty="0" err="1"/>
              <a:t>Белавка</a:t>
            </a:r>
            <a:r>
              <a:rPr lang="ru-RU" sz="2800" dirty="0"/>
              <a:t>. 1824 год.</a:t>
            </a:r>
          </a:p>
        </p:txBody>
      </p:sp>
    </p:spTree>
    <p:extLst>
      <p:ext uri="{BB962C8B-B14F-4D97-AF65-F5344CB8AC3E}">
        <p14:creationId xmlns:p14="http://schemas.microsoft.com/office/powerpoint/2010/main" val="581313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198</TotalTime>
  <Words>456</Words>
  <Application>Microsoft Office PowerPoint</Application>
  <PresentationFormat>Лист A4 (210x297 мм)</PresentationFormat>
  <Paragraphs>69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Garamond</vt:lpstr>
      <vt:lpstr>Натуральные материалы</vt:lpstr>
      <vt:lpstr>ЭНЦИКЛОПЕДИЯ  АРХИТЕКТУРНЫХ СТИЛЕЙ</vt:lpstr>
      <vt:lpstr>История архитектуры  XVIII – начала XX вв. </vt:lpstr>
      <vt:lpstr>Древнерусское зодчество</vt:lpstr>
      <vt:lpstr>Древнерусское зодчество</vt:lpstr>
      <vt:lpstr>Барокко</vt:lpstr>
      <vt:lpstr>Барокко</vt:lpstr>
      <vt:lpstr>Классицизм</vt:lpstr>
      <vt:lpstr>Классицизм</vt:lpstr>
      <vt:lpstr>Классицизм</vt:lpstr>
      <vt:lpstr>Классицизм</vt:lpstr>
      <vt:lpstr>Классицизм</vt:lpstr>
      <vt:lpstr>Классицизм</vt:lpstr>
      <vt:lpstr>Классицизм</vt:lpstr>
      <vt:lpstr>Классицизм</vt:lpstr>
      <vt:lpstr>Русско-византийский стиль</vt:lpstr>
      <vt:lpstr>Русско-византийский стиль</vt:lpstr>
      <vt:lpstr>Эклектика </vt:lpstr>
      <vt:lpstr>Поздний классицизм </vt:lpstr>
      <vt:lpstr>«Русский стиль». Шатер.   </vt:lpstr>
      <vt:lpstr>«Русский стиль»</vt:lpstr>
      <vt:lpstr>«Русский стиль»</vt:lpstr>
      <vt:lpstr>«Русский стиль»</vt:lpstr>
      <vt:lpstr>Модерн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АРХИТЕКТУРА  ГОРОДСКОГО ОКРУГА ВОРОТЫНСКИЙ.  XVIII – начало ХХ вв.</dc:title>
  <dc:creator>Пользователь Windows</dc:creator>
  <cp:lastModifiedBy>Alexandr</cp:lastModifiedBy>
  <cp:revision>22</cp:revision>
  <dcterms:created xsi:type="dcterms:W3CDTF">2020-10-13T10:09:06Z</dcterms:created>
  <dcterms:modified xsi:type="dcterms:W3CDTF">2020-11-03T17:46:21Z</dcterms:modified>
</cp:coreProperties>
</file>